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27"/>
  </p:handoutMasterIdLst>
  <p:sldIdLst>
    <p:sldId id="634" r:id="rId3"/>
    <p:sldId id="606" r:id="rId4"/>
    <p:sldId id="635" r:id="rId6"/>
    <p:sldId id="636" r:id="rId7"/>
    <p:sldId id="639" r:id="rId8"/>
    <p:sldId id="649" r:id="rId9"/>
    <p:sldId id="640" r:id="rId10"/>
    <p:sldId id="652" r:id="rId11"/>
    <p:sldId id="641" r:id="rId12"/>
    <p:sldId id="653" r:id="rId13"/>
    <p:sldId id="648" r:id="rId14"/>
    <p:sldId id="654" r:id="rId15"/>
    <p:sldId id="651" r:id="rId16"/>
    <p:sldId id="642" r:id="rId17"/>
    <p:sldId id="638" r:id="rId18"/>
    <p:sldId id="650" r:id="rId19"/>
    <p:sldId id="665" r:id="rId20"/>
    <p:sldId id="666" r:id="rId21"/>
    <p:sldId id="664" r:id="rId22"/>
    <p:sldId id="667" r:id="rId23"/>
    <p:sldId id="643" r:id="rId24"/>
    <p:sldId id="644" r:id="rId25"/>
    <p:sldId id="633" r:id="rId26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5200" b="1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5200" b="1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5200" b="1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5200" b="1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5200" b="1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5200" b="1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5200" b="1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5200" b="1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5200" b="1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CC3300"/>
    <a:srgbClr val="66FF66"/>
    <a:srgbClr val="CC9900"/>
    <a:srgbClr val="FF9900"/>
    <a:srgbClr val="CC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2"/>
    <p:restoredTop sz="94660"/>
  </p:normalViewPr>
  <p:slideViewPr>
    <p:cSldViewPr showGuides="1">
      <p:cViewPr varScale="1">
        <p:scale>
          <a:sx n="74" d="100"/>
          <a:sy n="74" d="100"/>
        </p:scale>
        <p:origin x="1517" y="72"/>
      </p:cViewPr>
      <p:guideLst>
        <p:guide orient="horz" pos="2134"/>
        <p:guide pos="29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3836012-32B7-487B-BE67-DB1665D0327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17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17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AF160F1-08BE-4360-BB43-7D6EBCB7536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C50D2DB-9F0C-4A8C-93C9-F47FC5812BA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56A85C4-4589-4B64-9533-4FDD0A0C735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8195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/>
          <a:p>
            <a:pPr lvl="0" algn="r">
              <a:buClrTx/>
              <a:buFontTx/>
            </a:pPr>
            <a:fld id="{BB962C8B-B14F-4D97-AF65-F5344CB8AC3E}" type="datetime1">
              <a:rPr lang="zh-CN" altLang="en-US" sz="1200" b="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rPr>
            </a:fld>
            <a:endParaRPr lang="zh-CN" altLang="en-US" sz="1200" b="0" dirty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8196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 algn="r">
              <a:buClrTx/>
              <a:buFontTx/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rPr>
            </a:fld>
            <a:endParaRPr lang="en-US" altLang="zh-CN" sz="1200" b="0" dirty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/>
          <p:nvPr/>
        </p:nvSpPr>
        <p:spPr>
          <a:xfrm>
            <a:off x="684213" y="2708275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573"/>
              </a:cxn>
              <a:cxn ang="0">
                <a:pos x="0" y="11998573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196975"/>
            <a:ext cx="7772400" cy="1371600"/>
          </a:xfrm>
        </p:spPr>
        <p:txBody>
          <a:bodyPr/>
          <a:lstStyle>
            <a:lvl1pPr>
              <a:defRPr sz="33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76375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fontAlgn="base" latinLnBrk="0">
              <a:spcAft>
                <a:spcPct val="0"/>
              </a:spcAft>
              <a:buClrTx/>
              <a:buSzTx/>
              <a:buFontTx/>
              <a:buNone/>
              <a:defRPr/>
            </a:pPr>
            <a:fld id="{6E2981DA-0163-4D64-A9F8-89ED43741981}" type="datetime1">
              <a:rPr kumimoji="0" lang="zh-CN" altLang="en-US" i="0" strike="noStrike" kern="1200" cap="none" spc="0" normalizeH="0" baseline="0" noProof="0">
                <a:latin typeface="+mj-lt"/>
                <a:ea typeface="宋体" pitchFamily="2" charset="-122"/>
                <a:cs typeface="+mn-cs"/>
              </a:rPr>
            </a:fld>
            <a:endParaRPr kumimoji="0" lang="en-US" altLang="zh-CN" i="0" strike="noStrike" kern="1200" cap="none" spc="0" normalizeH="0" baseline="0" noProof="0">
              <a:latin typeface="+mj-lt"/>
              <a:ea typeface="宋体" pitchFamily="2" charset="-122"/>
              <a:cs typeface="+mn-cs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fontAlgn="base" latinLnBrk="0"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strike="noStrike" kern="1200" cap="none" spc="0" normalizeH="0" baseline="0" noProof="0">
              <a:latin typeface="+mj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453188"/>
            <a:ext cx="1370013" cy="268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571FA9-BCA3-4B29-9EFF-04F69331DE1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39750" y="233363"/>
            <a:ext cx="8001000" cy="74771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539750" y="1341438"/>
            <a:ext cx="8207375" cy="4770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en-US" altLang="zh-CN" dirty="0"/>
              <a:t>a</a:t>
            </a: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1028" name="AutoShape 4"/>
          <p:cNvSpPr/>
          <p:nvPr/>
        </p:nvSpPr>
        <p:spPr>
          <a:xfrm>
            <a:off x="539750" y="1087438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11998354"/>
              </a:cxn>
              <a:cxn ang="0">
                <a:pos x="0" y="11998354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43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188"/>
            <a:ext cx="1370013" cy="268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571FA9-BCA3-4B29-9EFF-04F69331DE1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n-cs"/>
            </a:endParaRPr>
          </a:p>
        </p:txBody>
      </p:sp>
      <p:sp>
        <p:nvSpPr>
          <p:cNvPr id="14643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37288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itchFamily="2" charset="-122"/>
              <a:cs typeface="+mn-cs"/>
            </a:endParaRPr>
          </a:p>
        </p:txBody>
      </p:sp>
      <p:sp>
        <p:nvSpPr>
          <p:cNvPr id="1032" name="Text Box 10"/>
          <p:cNvSpPr txBox="1"/>
          <p:nvPr/>
        </p:nvSpPr>
        <p:spPr>
          <a:xfrm>
            <a:off x="2625725" y="6308725"/>
            <a:ext cx="4254500" cy="365125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800" b="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合肥工业大学 软件学院</a:t>
            </a:r>
            <a:endParaRPr lang="zh-CN" altLang="en-US" sz="1800" b="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34" name="Rectangle 6"/>
          <p:cNvSpPr>
            <a:spLocks noChangeArrowheads="1"/>
          </p:cNvSpPr>
          <p:nvPr/>
        </p:nvSpPr>
        <p:spPr bwMode="auto">
          <a:xfrm>
            <a:off x="7235825" y="6375400"/>
            <a:ext cx="13700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836E61C-3FFC-4C79-8326-90BB2372AB0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2" name="Picture 13" descr="新校徽10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63" y="341313"/>
            <a:ext cx="576262" cy="5302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9pPr>
    </p:titleStyle>
    <p:bodyStyle>
      <a:lvl1pPr marL="469900" indent="-469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908050" indent="-43688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4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GIF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日期占位符 3"/>
          <p:cNvSpPr txBox="1">
            <a:spLocks noGrp="1"/>
          </p:cNvSpPr>
          <p:nvPr/>
        </p:nvSpPr>
        <p:spPr>
          <a:xfrm>
            <a:off x="609600" y="6453188"/>
            <a:ext cx="1370013" cy="268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fld id="{BB962C8B-B14F-4D97-AF65-F5344CB8AC3E}" type="datetime1">
              <a:rPr lang="zh-CN" altLang="en-US" sz="1200" b="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rPr>
            </a:fld>
            <a:endParaRPr lang="zh-CN" altLang="en-US" sz="1200" b="0">
              <a:solidFill>
                <a:schemeClr val="tx1"/>
              </a:solidFill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>
          <a:xfrm>
            <a:off x="539750" y="1700213"/>
            <a:ext cx="7992690" cy="1800225"/>
          </a:xfrm>
        </p:spPr>
        <p:txBody>
          <a:bodyPr wrap="square" lIns="91440" tIns="45720" rIns="91440" bIns="45720" anchor="b" anchorCtr="0"/>
          <a:lstStyle/>
          <a:p>
            <a:pPr eaLnBrk="1" hangingPunct="1"/>
            <a:r>
              <a:rPr lang="zh-CN" altLang="en-US" sz="3600" dirty="0"/>
              <a:t>题目：基于游戏引擎的手部运动估计数据集生成与应用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147" name="Text Box 6"/>
          <p:cNvSpPr txBox="1"/>
          <p:nvPr/>
        </p:nvSpPr>
        <p:spPr>
          <a:xfrm>
            <a:off x="1835150" y="0"/>
            <a:ext cx="7308850" cy="1281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812800" indent="-812800" algn="ctr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</a:pPr>
            <a:endParaRPr lang="zh-CN" altLang="en-US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6148" name="Text Box 7"/>
          <p:cNvSpPr txBox="1"/>
          <p:nvPr/>
        </p:nvSpPr>
        <p:spPr>
          <a:xfrm>
            <a:off x="611188" y="188913"/>
            <a:ext cx="78486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812800" indent="-812800" algn="ctr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3200" dirty="0">
                <a:latin typeface="Times New Roman" panose="02020603050405020304" pitchFamily="18" charset="0"/>
                <a:ea typeface="华文新魏" panose="02010800040101010101" pitchFamily="2" charset="-122"/>
              </a:rPr>
              <a:t>2023</a:t>
            </a:r>
            <a:r>
              <a:rPr lang="zh-CN" altLang="zh-CN" sz="3200" dirty="0">
                <a:latin typeface="Times New Roman" panose="02020603050405020304" pitchFamily="18" charset="0"/>
                <a:ea typeface="华文新魏" panose="02010800040101010101" pitchFamily="2" charset="-122"/>
              </a:rPr>
              <a:t>届</a:t>
            </a:r>
            <a:r>
              <a:rPr lang="zh-CN" altLang="en-US" sz="3200" dirty="0">
                <a:latin typeface="Times New Roman" panose="02020603050405020304" pitchFamily="18" charset="0"/>
                <a:ea typeface="华文新魏" panose="02010800040101010101" pitchFamily="2" charset="-122"/>
              </a:rPr>
              <a:t>本科毕业设计中期检查</a:t>
            </a:r>
            <a:endParaRPr lang="zh-CN" altLang="en-US" sz="3200" dirty="0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6149" name="Rectangle 2"/>
          <p:cNvSpPr/>
          <p:nvPr/>
        </p:nvSpPr>
        <p:spPr>
          <a:xfrm>
            <a:off x="2124075" y="3500438"/>
            <a:ext cx="4895850" cy="25209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eaLnBrk="0" hangingPunct="0">
              <a:lnSpc>
                <a:spcPct val="110000"/>
              </a:lnSpc>
            </a:pP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姓    名：袁立晨</a:t>
            </a:r>
            <a:b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    号：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2019215105</a:t>
            </a:r>
            <a:b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专业班级：软件工程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19-4</a:t>
            </a: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班</a:t>
            </a:r>
            <a:b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指导教师：谢文军</a:t>
            </a:r>
            <a:b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汇报日期：</a:t>
            </a:r>
            <a:r>
              <a:rPr lang="en-US" altLang="zh-CN" sz="2800" b="0" dirty="0">
                <a:solidFill>
                  <a:schemeClr val="tx2"/>
                </a:solidFill>
                <a:latin typeface="黑体" panose="02010609060101010101" pitchFamily="49" charset="-122"/>
                <a:ea typeface="华文新魏" panose="02010800040101010101" pitchFamily="2" charset="-122"/>
              </a:rPr>
              <a:t>2023-04-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华文新魏" panose="02010800040101010101" pitchFamily="2" charset="-122"/>
              </a:rPr>
              <a:t>18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341755"/>
            <a:ext cx="8207375" cy="1098550"/>
          </a:xfrm>
        </p:spPr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批量生成数据集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制作了一些手的姿态和运动的动画用来生成数据集。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3209925"/>
            <a:ext cx="1250315" cy="1602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3068955"/>
            <a:ext cx="3006725" cy="1884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5577" r="34204"/>
          <a:stretch>
            <a:fillRect/>
          </a:stretch>
        </p:blipFill>
        <p:spPr>
          <a:xfrm>
            <a:off x="6433185" y="3387725"/>
            <a:ext cx="2400300" cy="137604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2252980" y="3933190"/>
            <a:ext cx="501015" cy="285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en-US" altLang="zh-CN" sz="5200" b="1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796280" y="3933190"/>
            <a:ext cx="501015" cy="285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en-US" altLang="zh-CN" sz="5200" b="1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341755"/>
            <a:ext cx="8207375" cy="1296035"/>
          </a:xfrm>
        </p:spPr>
        <p:txBody>
          <a:bodyPr wrap="square" lIns="91440" tIns="45720" rIns="91440" bIns="45720" anchor="t" anchorCtr="0"/>
          <a:lstStyle/>
          <a:p>
            <a:r>
              <a:rPr lang="en-US" altLang="zh-CN" sz="2400" dirty="0"/>
              <a:t>Socket </a:t>
            </a:r>
            <a:r>
              <a:rPr lang="zh-CN" altLang="en-US" sz="2400" dirty="0"/>
              <a:t>通信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模型处理完的数据需要发送到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端实时显示，因此没有采用文件读写的方式，而是通过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Socket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发送请求传送数据。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 bwMode="auto">
          <a:xfrm>
            <a:off x="611505" y="3646805"/>
            <a:ext cx="1097280" cy="492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812800" lvl="0" indent="-8128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</a:pPr>
            <a:endParaRPr lang="zh-CN" altLang="en-US" sz="160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0080" y="3724910"/>
            <a:ext cx="106870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训练模型</a:t>
            </a:r>
            <a:endParaRPr lang="zh-CN" altLang="en-US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</a:endParaRPr>
          </a:p>
        </p:txBody>
      </p:sp>
      <p:sp>
        <p:nvSpPr>
          <p:cNvPr id="5" name="箭头: 右 4"/>
          <p:cNvSpPr/>
          <p:nvPr/>
        </p:nvSpPr>
        <p:spPr bwMode="auto">
          <a:xfrm>
            <a:off x="1908810" y="3769995"/>
            <a:ext cx="475615" cy="2476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555875" y="3647440"/>
            <a:ext cx="1097280" cy="492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marL="812800" lvl="0" indent="-8128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</a:pPr>
            <a:endParaRPr lang="zh-CN" altLang="en-US" sz="160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84450" y="3725545"/>
            <a:ext cx="1068705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json</a:t>
            </a:r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数据</a:t>
            </a:r>
            <a:endParaRPr lang="zh-CN" altLang="en-US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</a:endParaRPr>
          </a:p>
        </p:txBody>
      </p:sp>
      <p:sp>
        <p:nvSpPr>
          <p:cNvPr id="8" name="箭头: 右 4"/>
          <p:cNvSpPr/>
          <p:nvPr/>
        </p:nvSpPr>
        <p:spPr bwMode="auto">
          <a:xfrm>
            <a:off x="4340225" y="3704590"/>
            <a:ext cx="749935" cy="3797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605" y="3215005"/>
            <a:ext cx="3678555" cy="13582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03400" y="4871085"/>
            <a:ext cx="8636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python</a:t>
            </a:r>
            <a:endParaRPr lang="en-US" altLang="zh-CN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56100" y="3387725"/>
            <a:ext cx="6223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发送</a:t>
            </a:r>
            <a:endParaRPr lang="zh-CN" altLang="en-US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479415" y="3646170"/>
            <a:ext cx="1097280" cy="492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marL="812800" lvl="0" indent="-8128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</a:pPr>
            <a:endParaRPr lang="zh-CN" altLang="en-US" sz="160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07990" y="3724275"/>
            <a:ext cx="113792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Unity</a:t>
            </a:r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线程</a:t>
            </a:r>
            <a:endParaRPr lang="zh-CN" altLang="en-US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284720" y="3646170"/>
            <a:ext cx="1097280" cy="492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marL="812800" lvl="0" indent="-8128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</a:pPr>
            <a:endParaRPr lang="zh-CN" altLang="en-US" sz="160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13295" y="3724275"/>
            <a:ext cx="113792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界面显示</a:t>
            </a:r>
            <a:endParaRPr lang="zh-CN" altLang="en-US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</a:endParaRPr>
          </a:p>
        </p:txBody>
      </p:sp>
      <p:sp>
        <p:nvSpPr>
          <p:cNvPr id="17" name="箭头: 右 4"/>
          <p:cNvSpPr/>
          <p:nvPr/>
        </p:nvSpPr>
        <p:spPr bwMode="auto">
          <a:xfrm>
            <a:off x="6692900" y="3768725"/>
            <a:ext cx="475615" cy="2476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47945" y="3213100"/>
            <a:ext cx="3678555" cy="13582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55740" y="4871085"/>
            <a:ext cx="86360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Unity</a:t>
            </a:r>
            <a:endParaRPr lang="en-US" altLang="zh-CN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341755"/>
            <a:ext cx="8166735" cy="1965325"/>
          </a:xfrm>
        </p:spPr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优化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/>
              <a:t>模型优化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由于数据集加载时的处理所花费的时间较多，因此重构了整个数据集加载的代码，删除了模型中不需要的参数信息，减少了传入图片的大小，将原先的一次全部加载数据集修改成一次只加载一个数据集，从而提高每一次模型估计的效率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341755"/>
            <a:ext cx="8141335" cy="1953895"/>
          </a:xfrm>
        </p:spPr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优化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通信优化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Python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端创建的线程会严重影响模型处理的效率，所以需要增加线程中的同步关系，从而代替简单的死循环等待。同样，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也加入了时间系统，只有当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端接收到了新的手势数据，才会更新虚拟手的坐标值。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2198" r="17348" b="2360"/>
          <a:stretch>
            <a:fillRect/>
          </a:stretch>
        </p:blipFill>
        <p:spPr>
          <a:xfrm>
            <a:off x="611505" y="3656330"/>
            <a:ext cx="3744595" cy="19437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7360" y="4961255"/>
            <a:ext cx="2061210" cy="44132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5" y="4072255"/>
            <a:ext cx="3738245" cy="1527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60290" y="4375785"/>
            <a:ext cx="2275840" cy="50863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341755"/>
            <a:ext cx="8526780" cy="4686935"/>
          </a:xfrm>
        </p:spPr>
        <p:txBody>
          <a:bodyPr wrap="square" lIns="91440" tIns="45720" rIns="91440" bIns="45720" anchor="t" anchorCtr="0"/>
          <a:lstStyle/>
          <a:p>
            <a:pPr algn="l">
              <a:buSzTx/>
            </a:pPr>
            <a:r>
              <a:rPr lang="zh-CN" altLang="en-US" sz="2400" b="0" i="0" dirty="0"/>
              <a:t>程序量</a:t>
            </a:r>
            <a:endParaRPr lang="zh-CN" altLang="en-US" sz="2400" b="0" i="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包含两个模型的训练和估计部分的处理，以及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端数据集生成和手势估计显示，满足毕业设计的要求 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>
              <a:buSzTx/>
            </a:pPr>
            <a:r>
              <a:rPr lang="zh-CN" altLang="en-US" sz="2400" dirty="0">
                <a:sym typeface="+mn-ea"/>
              </a:rPr>
              <a:t>翻译工作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1600" dirty="0">
                <a:sym typeface="+mn-ea"/>
              </a:rPr>
              <a:t>翻译论文：《ArtiBoost: Boosting Articulated 3D Hand-Object Pose Estimation via Online Exploration and Synthesis》</a:t>
            </a:r>
            <a:endParaRPr lang="zh-CN" altLang="en-US" sz="1600" dirty="0">
              <a:sym typeface="+mn-ea"/>
            </a:endParaRPr>
          </a:p>
          <a:p>
            <a:pPr marL="0" indent="0">
              <a:buNone/>
            </a:pPr>
            <a:r>
              <a:rPr lang="zh-CN" altLang="en-US" sz="1600" dirty="0"/>
              <a:t>中文：《</a:t>
            </a:r>
            <a:r>
              <a:rPr lang="en-US" altLang="zh-CN" sz="1600" dirty="0"/>
              <a:t>Artiboot: </a:t>
            </a:r>
            <a:r>
              <a:rPr lang="zh-CN" altLang="en-US" sz="1600" dirty="0"/>
              <a:t>通过在线探索和合成增强关节三维手</a:t>
            </a:r>
            <a:r>
              <a:rPr lang="en-US" altLang="zh-CN" sz="1600" dirty="0"/>
              <a:t>-</a:t>
            </a:r>
            <a:r>
              <a:rPr lang="zh-CN" altLang="en-US" sz="1600" dirty="0"/>
              <a:t>物体姿态估计》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翻译工作已经全部完成，现已经提交至毕业设计管理系统。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程序演示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pPr algn="l">
              <a:buSzTx/>
            </a:pPr>
            <a:r>
              <a:rPr lang="zh-CN" altLang="en-US" sz="2400" dirty="0"/>
              <a:t>Artiboost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1600" dirty="0"/>
              <a:t>动图：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模型本身数据集测试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模型本身</a:t>
            </a:r>
            <a:r>
              <a:rPr lang="en-US" altLang="zh-CN" sz="1600" dirty="0" err="1"/>
              <a:t>gt</a:t>
            </a:r>
            <a:r>
              <a:rPr lang="zh-CN" altLang="en-US" sz="1600" dirty="0"/>
              <a:t>数据集测试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自身数据集测试</a:t>
            </a:r>
            <a:endParaRPr lang="zh-CN" altLang="en-US" sz="160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程序演示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341755"/>
            <a:ext cx="8068310" cy="1115695"/>
          </a:xfrm>
        </p:spPr>
        <p:txBody>
          <a:bodyPr wrap="square" lIns="91440" tIns="45720" rIns="91440" bIns="45720" anchor="t" anchorCtr="0"/>
          <a:lstStyle/>
          <a:p>
            <a:pPr algn="l">
              <a:buSzTx/>
            </a:pPr>
            <a:r>
              <a:rPr lang="zh-CN" altLang="en-US" sz="2400" dirty="0"/>
              <a:t>TriHorn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000" dirty="0"/>
              <a:t>模型本身数据集测试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2" name="图片 1" descr="TriHorn-Net_data_gif_orig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2421255"/>
            <a:ext cx="4803140" cy="3561715"/>
          </a:xfrm>
          <a:prstGeom prst="rect">
            <a:avLst/>
          </a:prstGeom>
        </p:spPr>
      </p:pic>
      <p:pic>
        <p:nvPicPr>
          <p:cNvPr id="3" name="图片 2" descr="000000_dep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170" y="3429000"/>
            <a:ext cx="1903095" cy="14274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程序演示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pPr algn="l">
              <a:buSzTx/>
            </a:pPr>
            <a:r>
              <a:rPr lang="zh-CN" altLang="en-US" sz="2400" dirty="0"/>
              <a:t>TriHorn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000" dirty="0"/>
              <a:t>模型本身</a:t>
            </a:r>
            <a:r>
              <a:rPr lang="en-US" altLang="zh-CN" sz="2000" dirty="0" err="1"/>
              <a:t>gt</a:t>
            </a:r>
            <a:r>
              <a:rPr lang="zh-CN" altLang="en-US" sz="2000" dirty="0"/>
              <a:t>数据集测试</a:t>
            </a: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2" name="图片 1" descr="TriHorn-Net_data_gt_orig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2421255"/>
            <a:ext cx="4828540" cy="3580765"/>
          </a:xfrm>
          <a:prstGeom prst="rect">
            <a:avLst/>
          </a:prstGeom>
        </p:spPr>
      </p:pic>
      <p:pic>
        <p:nvPicPr>
          <p:cNvPr id="3" name="图片 2" descr="000000_dep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170" y="3429000"/>
            <a:ext cx="1903095" cy="14274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程序演示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pPr algn="l">
              <a:buSzTx/>
            </a:pPr>
            <a:r>
              <a:rPr lang="zh-CN" altLang="en-US" sz="2400" dirty="0"/>
              <a:t>TriHorn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000" dirty="0"/>
              <a:t>自身数据集测试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2" name="图片 1" descr="TriHorn-Net_mydata_te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540" y="2493010"/>
            <a:ext cx="4736465" cy="3512820"/>
          </a:xfrm>
          <a:prstGeom prst="rect">
            <a:avLst/>
          </a:prstGeom>
        </p:spPr>
      </p:pic>
      <p:pic>
        <p:nvPicPr>
          <p:cNvPr id="3" name="图片 2" descr="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15" y="3357245"/>
            <a:ext cx="2038985" cy="1529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程序演示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pPr algn="l">
              <a:buSzTx/>
            </a:pPr>
            <a:r>
              <a:rPr lang="zh-CN" altLang="en-US" sz="2400" dirty="0"/>
              <a:t>TriHorn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000" dirty="0"/>
              <a:t>使用自身数据集训练测试</a:t>
            </a:r>
            <a:endParaRPr lang="zh-CN" altLang="en-US" sz="2000" dirty="0"/>
          </a:p>
        </p:txBody>
      </p:sp>
      <p:pic>
        <p:nvPicPr>
          <p:cNvPr id="3" name="图片 2" descr="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6415" y="3357245"/>
            <a:ext cx="2038985" cy="1529715"/>
          </a:xfrm>
          <a:prstGeom prst="rect">
            <a:avLst/>
          </a:prstGeom>
        </p:spPr>
      </p:pic>
      <p:pic>
        <p:nvPicPr>
          <p:cNvPr id="2" name="图片 1" descr="TriHorn-Net_mydata_tra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75" y="2466975"/>
            <a:ext cx="4795520" cy="35566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日期占位符 3"/>
          <p:cNvSpPr txBox="1">
            <a:spLocks noGrp="1"/>
          </p:cNvSpPr>
          <p:nvPr/>
        </p:nvSpPr>
        <p:spPr>
          <a:xfrm>
            <a:off x="539750" y="6394450"/>
            <a:ext cx="1370013" cy="2682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fld id="{BB962C8B-B14F-4D97-AF65-F5344CB8AC3E}" type="datetime1">
              <a:rPr lang="zh-CN" altLang="en-US" sz="1200" b="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rPr>
            </a:fld>
            <a:endParaRPr lang="zh-CN" altLang="en-US" sz="1200" b="0">
              <a:solidFill>
                <a:schemeClr val="tx1"/>
              </a:solidFill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7170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pPr eaLnBrk="1" hangingPunct="1"/>
            <a:r>
              <a:rPr lang="zh-CN" altLang="en-US" sz="3600" dirty="0"/>
              <a:t>汇报提纲</a:t>
            </a:r>
            <a:endParaRPr lang="zh-CN" altLang="en-US" sz="3600" dirty="0"/>
          </a:p>
        </p:txBody>
      </p:sp>
      <p:sp>
        <p:nvSpPr>
          <p:cNvPr id="7171" name="Text Box 4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 内容与目标</a:t>
            </a:r>
            <a:endParaRPr lang="zh-CN" altLang="en-US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 已完成工作</a:t>
            </a:r>
            <a:endParaRPr lang="en-US" altLang="zh-CN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 程序演示</a:t>
            </a:r>
            <a:endParaRPr lang="en-US" altLang="zh-CN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 遇到问题与下一步计划</a:t>
            </a:r>
            <a:endParaRPr lang="zh-CN" altLang="en-US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 翻译内容说明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程序演示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pPr algn="l">
              <a:buSzTx/>
            </a:pPr>
            <a:r>
              <a:rPr lang="zh-CN" altLang="en-US" sz="2400" dirty="0"/>
              <a:t>TriHorn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000" dirty="0"/>
              <a:t>摄像头截取数据测试</a:t>
            </a:r>
            <a:endParaRPr lang="zh-CN" altLang="en-US" sz="2000" dirty="0"/>
          </a:p>
        </p:txBody>
      </p:sp>
      <p:pic>
        <p:nvPicPr>
          <p:cNvPr id="2" name="图片 1" descr="TriHorn-Net_mydata_camer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995" y="2421255"/>
            <a:ext cx="4756785" cy="35280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遇到问题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pPr algn="l">
              <a:buSzTx/>
            </a:pPr>
            <a:r>
              <a:rPr lang="zh-CN" altLang="en-US" sz="2400" dirty="0"/>
              <a:t>数据集处理</a:t>
            </a:r>
            <a:endParaRPr lang="zh-CN" altLang="en-US" sz="2400" dirty="0"/>
          </a:p>
          <a:p>
            <a:pPr algn="l">
              <a:buSzTx/>
            </a:pPr>
            <a:r>
              <a:rPr lang="zh-CN" altLang="en-US" sz="2400" dirty="0"/>
              <a:t>替换数据集后估计效果不理想</a:t>
            </a:r>
            <a:endParaRPr lang="zh-CN" altLang="en-US" sz="2400" dirty="0"/>
          </a:p>
          <a:p>
            <a:pPr algn="l">
              <a:buSzTx/>
            </a:pPr>
            <a:r>
              <a:rPr lang="zh-CN" altLang="en-US" sz="2400" dirty="0"/>
              <a:t>实时效果一般</a:t>
            </a:r>
            <a:endParaRPr lang="zh-CN" altLang="en-US" sz="2400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下一步计划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pPr algn="l">
              <a:buSzTx/>
            </a:pPr>
            <a:r>
              <a:rPr lang="zh-CN" altLang="en-US" sz="2400" dirty="0"/>
              <a:t>继续测试数据集</a:t>
            </a:r>
            <a:endParaRPr lang="zh-CN" altLang="en-US" sz="2400" dirty="0"/>
          </a:p>
          <a:p>
            <a:pPr algn="l">
              <a:buSzTx/>
            </a:pPr>
            <a:r>
              <a:rPr lang="zh-CN" altLang="en-US" sz="2400" dirty="0"/>
              <a:t>对比实验</a:t>
            </a:r>
            <a:endParaRPr lang="zh-CN" altLang="en-US" sz="2400" dirty="0"/>
          </a:p>
          <a:p>
            <a:pPr algn="l">
              <a:buSzTx/>
            </a:pPr>
            <a:r>
              <a:rPr lang="zh-CN" altLang="en-US" sz="2400" dirty="0"/>
              <a:t>替换Unity端手部模型</a:t>
            </a:r>
            <a:endParaRPr lang="zh-CN" altLang="en-US" sz="2400" dirty="0"/>
          </a:p>
          <a:p>
            <a:pPr algn="l">
              <a:buSzTx/>
            </a:pPr>
            <a:r>
              <a:rPr lang="zh-CN" altLang="en-US" sz="2400" dirty="0"/>
              <a:t>撰写毕业论文</a:t>
            </a:r>
            <a:endParaRPr lang="zh-CN" altLang="en-US" sz="2400" dirty="0"/>
          </a:p>
          <a:p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ctrTitle"/>
          </p:nvPr>
        </p:nvSpPr>
        <p:spPr>
          <a:xfrm>
            <a:off x="611188" y="1196975"/>
            <a:ext cx="7845425" cy="1371600"/>
          </a:xfrm>
        </p:spPr>
        <p:txBody>
          <a:bodyPr wrap="square" lIns="91440" tIns="45720" rIns="91440" bIns="45720" anchor="b" anchorCtr="0"/>
          <a:lstStyle/>
          <a:p>
            <a:pPr eaLnBrk="1" hangingPunct="1">
              <a:buClrTx/>
              <a:buSzTx/>
              <a:buFontTx/>
            </a:pPr>
            <a:r>
              <a:rPr lang="zh-CN" altLang="en-US" sz="3600" b="1" dirty="0">
                <a:solidFill>
                  <a:srgbClr val="FF3300"/>
                </a:solidFill>
                <a:latin typeface="+mj-lt"/>
                <a:ea typeface="华文新魏" panose="02010800040101010101" pitchFamily="2" charset="-122"/>
                <a:cs typeface="+mj-cs"/>
              </a:rPr>
              <a:t>感谢您的聆听！</a:t>
            </a:r>
            <a:endParaRPr lang="zh-CN" altLang="en-US" sz="3600" b="1" dirty="0">
              <a:solidFill>
                <a:srgbClr val="FF3300"/>
              </a:solidFill>
              <a:latin typeface="+mj-lt"/>
              <a:ea typeface="华文新魏" panose="02010800040101010101" pitchFamily="2" charset="-122"/>
              <a:cs typeface="+mj-cs"/>
            </a:endParaRPr>
          </a:p>
        </p:txBody>
      </p:sp>
      <p:sp>
        <p:nvSpPr>
          <p:cNvPr id="11267" name="Rectangle 3"/>
          <p:cNvSpPr>
            <a:spLocks noGrp="1"/>
          </p:cNvSpPr>
          <p:nvPr>
            <p:ph type="subTitle" idx="4294967295"/>
          </p:nvPr>
        </p:nvSpPr>
        <p:spPr>
          <a:xfrm>
            <a:off x="2025650" y="3971925"/>
            <a:ext cx="6218238" cy="1276350"/>
          </a:xfrm>
        </p:spPr>
        <p:txBody>
          <a:bodyPr wrap="square" lIns="91440" tIns="45720" rIns="91440" bIns="45720" anchor="t" anchorCtr="0"/>
          <a:lstStyle>
            <a:lvl1pPr marL="0" lvl="0" indent="0" algn="ctr">
              <a:buClr>
                <a:schemeClr val="accent2"/>
              </a:buClr>
              <a:buSzTx/>
              <a:buFont typeface="Wingdings" panose="05000000000000000000" pitchFamily="2" charset="2"/>
              <a:defRPr/>
            </a:lvl1pPr>
            <a:lvl2pPr marL="457200" lvl="1" indent="14605" algn="ctr">
              <a:buClr>
                <a:schemeClr val="accent2"/>
              </a:buClr>
              <a:buSzTx/>
              <a:buFont typeface="Wingdings" panose="05000000000000000000" pitchFamily="2" charset="2"/>
              <a:defRPr/>
            </a:lvl2pPr>
            <a:lvl3pPr marL="914400" lvl="2" indent="-4445" algn="ctr">
              <a:buClr>
                <a:schemeClr val="accent2"/>
              </a:buClr>
              <a:buSzTx/>
              <a:buFont typeface="Wingdings" panose="05000000000000000000" pitchFamily="2" charset="2"/>
              <a:defRPr/>
            </a:lvl3pPr>
            <a:lvl4pPr marL="1371600" lvl="3" indent="-64770" algn="ctr">
              <a:buClr>
                <a:schemeClr val="accent2"/>
              </a:buClr>
              <a:buSzTx/>
              <a:buFont typeface="Wingdings" panose="05000000000000000000" pitchFamily="2" charset="2"/>
              <a:defRPr/>
            </a:lvl4pPr>
            <a:lvl5pPr marL="1828800" lvl="4" indent="-133350" algn="ctr">
              <a:buClr>
                <a:schemeClr val="accent2"/>
              </a:buClr>
              <a:buSzTx/>
              <a:buFont typeface="Wingdings" panose="05000000000000000000" pitchFamily="2" charset="2"/>
              <a:defRPr/>
            </a:lvl5pPr>
          </a:lstStyle>
          <a:p>
            <a:pPr marL="0" lvl="0" indent="0" algn="l" eaLnBrk="1" hangingPunct="1">
              <a:lnSpc>
                <a:spcPct val="100000"/>
              </a:lnSpc>
              <a:buNone/>
            </a:pPr>
            <a:r>
              <a:rPr lang="zh-CN" altLang="en-US" sz="7200" dirty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欢迎指正！</a:t>
            </a:r>
            <a:endParaRPr lang="zh-CN" altLang="en-US" sz="7200" dirty="0">
              <a:solidFill>
                <a:srgbClr val="FF33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med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毕业设计内容与目标</a:t>
            </a:r>
            <a:endParaRPr lang="zh-CN" altLang="en-US" dirty="0"/>
          </a:p>
        </p:txBody>
      </p:sp>
      <p:sp>
        <p:nvSpPr>
          <p:cNvPr id="9218" name="Rectangle 3"/>
          <p:cNvSpPr>
            <a:spLocks noGrp="1"/>
          </p:cNvSpPr>
          <p:nvPr>
            <p:ph type="body" idx="4294967295"/>
          </p:nvPr>
        </p:nvSpPr>
        <p:spPr>
          <a:xfrm>
            <a:off x="539751" y="1341439"/>
            <a:ext cx="8136706" cy="2951658"/>
          </a:xfrm>
        </p:spPr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简介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本课题通过建立数据集生成模型，使用骨骼动画化驱动虚拟手针对特定场景采集数据，将渲染得到交由手部姿态估计算法训练，形成手部识别工具，最后应用于下游的实际应用中。</a:t>
            </a:r>
            <a:endParaRPr lang="en-US" altLang="zh-CN" sz="1600" dirty="0"/>
          </a:p>
          <a:p>
            <a:r>
              <a:rPr lang="zh-CN" altLang="en-US" sz="2400" dirty="0"/>
              <a:t>目标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使用自己生成的训练集，训练网络，最后打包应用到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端实时显示</a:t>
            </a:r>
            <a:r>
              <a:rPr lang="zh-CN" altLang="en-US" sz="1600" dirty="0"/>
              <a:t>。</a:t>
            </a:r>
            <a:r>
              <a:rPr lang="en-US" altLang="zh-CN" sz="2400" dirty="0"/>
              <a:t>   </a:t>
            </a:r>
            <a:endParaRPr lang="en-US" altLang="zh-CN" sz="2400" dirty="0"/>
          </a:p>
        </p:txBody>
      </p:sp>
      <p:sp>
        <p:nvSpPr>
          <p:cNvPr id="2" name="椭圆 1"/>
          <p:cNvSpPr/>
          <p:nvPr/>
        </p:nvSpPr>
        <p:spPr bwMode="auto">
          <a:xfrm>
            <a:off x="692696" y="4281040"/>
            <a:ext cx="172819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5840" y="4403682"/>
            <a:ext cx="142190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生成数据集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右 4"/>
          <p:cNvSpPr/>
          <p:nvPr/>
        </p:nvSpPr>
        <p:spPr bwMode="auto">
          <a:xfrm>
            <a:off x="2598990" y="4502550"/>
            <a:ext cx="792088" cy="36004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3569180" y="4299228"/>
            <a:ext cx="172819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86320" y="4403682"/>
            <a:ext cx="149391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右 8"/>
          <p:cNvSpPr/>
          <p:nvPr/>
        </p:nvSpPr>
        <p:spPr bwMode="auto">
          <a:xfrm>
            <a:off x="5618034" y="4502550"/>
            <a:ext cx="792088" cy="36004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6588224" y="4299228"/>
            <a:ext cx="172819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05364" y="4403682"/>
            <a:ext cx="149391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搭建环境，算法可行性和准确性验证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Linix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系统中安装项目所需环境、配置文件。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根据项目提供的训练以及测试代码，测试算法可行性。检查输出估计姿态图片的准确性。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图片 5" descr="Vis2DMetric"/>
          <p:cNvPicPr>
            <a:picLocks noChangeAspect="1"/>
          </p:cNvPicPr>
          <p:nvPr/>
        </p:nvPicPr>
        <p:blipFill rotWithShape="1">
          <a:blip r:embed="rId1"/>
          <a:srcRect l="-66" t="-573" r="74580" b="34105"/>
          <a:stretch>
            <a:fillRect/>
          </a:stretch>
        </p:blipFill>
        <p:spPr>
          <a:xfrm>
            <a:off x="6350217" y="3018968"/>
            <a:ext cx="2190533" cy="2856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038634"/>
            <a:ext cx="5814984" cy="27389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341439"/>
            <a:ext cx="8207375" cy="1655514"/>
          </a:xfrm>
        </p:spPr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梳理和分析代码结构，寻找其输入部分和输出部分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输入部分：由于原先数据集较为复杂，因此更换新的数据集。新的数据集在输入部分包含以下参数：相机内参、手势边界框、根节点坐标变换值、关节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3d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坐标、物体坐标信息、物体旋转坐标值、图片像素信息。</a:t>
            </a:r>
            <a:endParaRPr lang="en-US" altLang="zh-CN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0" y="3214879"/>
            <a:ext cx="3733800" cy="2743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852936"/>
            <a:ext cx="2781531" cy="33230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54355" y="1341755"/>
            <a:ext cx="8192770" cy="1945640"/>
          </a:xfrm>
        </p:spPr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梳理和分析代码结构，寻找其输入部分和输出部分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输出部分：原先算法本身并没有接口直接暴露其估计的手势参数信息，所以需要在算法中寻找其保存的信息，并导出为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json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文件传入到游戏引擎中测试手势信息的准确性，发现手势信息基本正确。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（花费较多时间学习机器学习的基础知识）</a:t>
            </a:r>
            <a:endParaRPr lang="en-US" altLang="zh-CN" sz="2400" dirty="0"/>
          </a:p>
        </p:txBody>
      </p:sp>
      <p:pic>
        <p:nvPicPr>
          <p:cNvPr id="2" name="图片 1" descr="artiboost_SM1_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3388360"/>
            <a:ext cx="2550160" cy="1912620"/>
          </a:xfrm>
          <a:prstGeom prst="rect">
            <a:avLst/>
          </a:prstGeom>
        </p:spPr>
      </p:pic>
      <p:pic>
        <p:nvPicPr>
          <p:cNvPr id="3" name="图片 2" descr="artiboost_SM1_手势验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3357245"/>
            <a:ext cx="2904490" cy="197485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707765" y="4128135"/>
            <a:ext cx="1008380" cy="43243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en-US" altLang="zh-CN" sz="5200" b="1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9250" y="5445760"/>
            <a:ext cx="100076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输入图片</a:t>
            </a:r>
            <a:endParaRPr lang="zh-CN" altLang="en-US" sz="1600" b="0" kern="0" dirty="0">
              <a:solidFill>
                <a:srgbClr val="000000"/>
              </a:solidFill>
              <a:effectLst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83910" y="5445760"/>
            <a:ext cx="100076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  <a:sym typeface="+mn-ea"/>
              </a:rPr>
              <a:t>输出坐标</a:t>
            </a:r>
            <a:endParaRPr lang="zh-CN" altLang="en-US" sz="1600" b="0" kern="0" dirty="0" err="1">
              <a:solidFill>
                <a:srgbClr val="000000"/>
              </a:solidFill>
              <a:effectLst/>
              <a:latin typeface="微软雅黑" panose="020B0503020204020204" pitchFamily="34" charset="-122"/>
              <a:ea typeface="宋体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/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更换训练模型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由于之前模型训练部分缺少关键文件，且数据集所需输入参数较多，因此更换了训练模型。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664" y="2708920"/>
            <a:ext cx="6541595" cy="318693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27050" y="1341755"/>
            <a:ext cx="8220075" cy="1188720"/>
          </a:xfrm>
        </p:spPr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新模型（</a:t>
            </a:r>
            <a:r>
              <a:rPr lang="en-US" altLang="zh-CN" sz="2400" dirty="0" err="1"/>
              <a:t>TriHorn</a:t>
            </a:r>
            <a:r>
              <a:rPr lang="en-US" altLang="zh-CN" sz="2400" dirty="0"/>
              <a:t>-Net)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首先测试了新模型的完整性。重新寻找并修改了模型的输入输出。将整个项目封装成可在后台自动运行的模型，等待下游应用的调用。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2853055"/>
            <a:ext cx="2905125" cy="14154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96055" y="4589145"/>
            <a:ext cx="100076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  <a:sym typeface="+mn-ea"/>
              </a:rPr>
              <a:t>网络模型</a:t>
            </a:r>
            <a:endParaRPr lang="zh-CN" altLang="en-US" sz="1600" b="0" kern="0" dirty="0" err="1">
              <a:solidFill>
                <a:srgbClr val="000000"/>
              </a:solidFill>
              <a:effectLst/>
              <a:latin typeface="微软雅黑" panose="020B0503020204020204" pitchFamily="34" charset="-122"/>
              <a:ea typeface="宋体" charset="0"/>
              <a:sym typeface="+mn-ea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411730" y="3436620"/>
            <a:ext cx="501015" cy="285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en-US" altLang="zh-CN" sz="5200" b="1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pic>
        <p:nvPicPr>
          <p:cNvPr id="6" name="图片 5" descr="Triorn-输入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2891155"/>
            <a:ext cx="1836420" cy="1377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5650" y="4589145"/>
            <a:ext cx="120523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  <a:sym typeface="+mn-ea"/>
              </a:rPr>
              <a:t>输入灰度图</a:t>
            </a:r>
            <a:endParaRPr lang="zh-CN" altLang="en-US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  <a:sym typeface="+mn-ea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6083935" y="3437255"/>
            <a:ext cx="501015" cy="285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en-US" altLang="zh-CN" sz="5200" b="1" i="0" u="none" strike="noStrike" cap="none" normalizeH="0" baseline="0" smtClean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45" y="2776855"/>
            <a:ext cx="1729105" cy="16071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64070" y="4596130"/>
            <a:ext cx="100076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  <a:sym typeface="+mn-ea"/>
              </a:rPr>
              <a:t>输出姿态</a:t>
            </a:r>
            <a:endParaRPr lang="en-US" altLang="zh-CN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/>
          </p:cNvSpPr>
          <p:nvPr>
            <p:ph type="title" idx="4294967295"/>
          </p:nvPr>
        </p:nvSpPr>
        <p:spPr/>
        <p:txBody>
          <a:bodyPr wrap="square" lIns="91440" tIns="45720" rIns="91440" bIns="45720" anchor="b" anchorCtr="0"/>
          <a:lstStyle/>
          <a:p>
            <a:r>
              <a:rPr lang="zh-CN" altLang="en-US" dirty="0"/>
              <a:t>已完成工作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body" idx="4294967295"/>
          </p:nvPr>
        </p:nvSpPr>
        <p:spPr>
          <a:xfrm>
            <a:off x="539750" y="1341439"/>
            <a:ext cx="8207375" cy="1511498"/>
          </a:xfrm>
        </p:spPr>
        <p:txBody>
          <a:bodyPr wrap="square" lIns="91440" tIns="45720" rIns="91440" bIns="45720" anchor="t" anchorCtr="0"/>
          <a:lstStyle/>
          <a:p>
            <a:r>
              <a:rPr lang="zh-CN" altLang="en-US" sz="2400" dirty="0"/>
              <a:t>摄像头画面截取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为了能够有更好的交互体验，原先设想将摄像头截取的画面传入模型中进行估计，最后在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端驱动虚拟手。但是由于两个模型在输入端都有一些约束条件，因此无法在最后有效地估计手势。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3077845"/>
            <a:ext cx="2262505" cy="1661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394970" y="3645535"/>
            <a:ext cx="1355725" cy="15303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95605" y="4149090"/>
            <a:ext cx="1528445" cy="27813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795" y="5125085"/>
            <a:ext cx="11201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Artiboost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67810" y="5125085"/>
            <a:ext cx="9245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TriHorn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Triorn-输入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30" y="3077845"/>
            <a:ext cx="2224405" cy="1668780"/>
          </a:xfrm>
          <a:prstGeom prst="rect">
            <a:avLst/>
          </a:prstGeom>
        </p:spPr>
      </p:pic>
      <p:pic>
        <p:nvPicPr>
          <p:cNvPr id="5" name="图片 4" descr="2023-04-11-215333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80" y="3088005"/>
            <a:ext cx="2210435" cy="16586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10375" y="5125085"/>
            <a:ext cx="104648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截图画面</a:t>
            </a:r>
            <a:endParaRPr lang="zh-CN" altLang="en-US" sz="1600" dirty="0" err="1">
              <a:solidFill>
                <a:srgbClr val="000000"/>
              </a:solidFill>
              <a:latin typeface="微软雅黑" panose="020B0503020204020204" pitchFamily="34" charset="-122"/>
              <a:ea typeface="宋体" charset="0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PP_MARK_KEY" val="77e218e5-5921-46e8-88c8-a82064c23efe"/>
  <p:tag name="COMMONDATA" val="eyJoZGlkIjoiYmQyNjBmMzQ2NjFkNDA5NDBiODI4ZThlYzZmODBlYjIifQ=="/>
</p:tagLst>
</file>

<file path=ppt/theme/theme1.xml><?xml version="1.0" encoding="utf-8"?>
<a:theme xmlns:a="http://schemas.openxmlformats.org/drawingml/2006/main" name="计算机与信息学院本科毕业设计中期检查">
  <a:themeElements>
    <a:clrScheme name="zdy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zdy">
      <a:majorFont>
        <a:latin typeface="Verdana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812800" marR="0" indent="-812800" algn="ctr" defTabSz="914400" rtl="0" eaLnBrk="1" fontAlgn="base" latinLnBrk="0" hangingPunct="1">
          <a:lnSpc>
            <a:spcPct val="150000"/>
          </a:lnSpc>
          <a:spcBef>
            <a:spcPct val="20000"/>
          </a:spcBef>
          <a:spcAft>
            <a:spcPct val="0"/>
          </a:spcAft>
          <a:buClr>
            <a:schemeClr val="tx1"/>
          </a:buClr>
          <a:buSzTx/>
          <a:buFont typeface="Wingdings" panose="05000000000000000000" pitchFamily="2" charset="2"/>
          <a:buNone/>
          <a:defRPr kumimoji="0" lang="zh-CN" altLang="en-US" sz="5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812800" marR="0" indent="-812800" algn="ctr" defTabSz="914400" rtl="0" eaLnBrk="1" fontAlgn="base" latinLnBrk="0" hangingPunct="1">
          <a:lnSpc>
            <a:spcPct val="150000"/>
          </a:lnSpc>
          <a:spcBef>
            <a:spcPct val="20000"/>
          </a:spcBef>
          <a:spcAft>
            <a:spcPct val="0"/>
          </a:spcAft>
          <a:buClr>
            <a:schemeClr val="tx1"/>
          </a:buClr>
          <a:buSzTx/>
          <a:buFont typeface="Wingdings" panose="05000000000000000000" pitchFamily="2" charset="2"/>
          <a:buNone/>
          <a:defRPr kumimoji="0" lang="zh-CN" altLang="en-US" sz="5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zdy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dy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校领导学院调研汇报200911</Template>
  <TotalTime>0</TotalTime>
  <Words>1785</Words>
  <Application>WPS 演示</Application>
  <PresentationFormat>全屏显示(4:3)</PresentationFormat>
  <Paragraphs>187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Times New Roman</vt:lpstr>
      <vt:lpstr>华文新魏</vt:lpstr>
      <vt:lpstr>Droid Sans Fallback</vt:lpstr>
      <vt:lpstr>OpenSymbol</vt:lpstr>
      <vt:lpstr>楷体_GB2312</vt:lpstr>
      <vt:lpstr>Verdana</vt:lpstr>
      <vt:lpstr>黑体</vt:lpstr>
      <vt:lpstr>微软雅黑</vt:lpstr>
      <vt:lpstr>宋体</vt:lpstr>
      <vt:lpstr>Arial Unicode MS</vt:lpstr>
      <vt:lpstr>计算机与信息学院本科毕业设计中期检查</vt:lpstr>
      <vt:lpstr>题目：基于游戏引擎的手部运动估计数据集生成与应用 </vt:lpstr>
      <vt:lpstr>汇报提纲</vt:lpstr>
      <vt:lpstr>毕业设计内容与目标</vt:lpstr>
      <vt:lpstr>已完成工作</vt:lpstr>
      <vt:lpstr>已完成工作</vt:lpstr>
      <vt:lpstr>已完成工作</vt:lpstr>
      <vt:lpstr>已完成工作</vt:lpstr>
      <vt:lpstr>已完成工作</vt:lpstr>
      <vt:lpstr>已完成工作</vt:lpstr>
      <vt:lpstr>已完成工作</vt:lpstr>
      <vt:lpstr>已完成工作</vt:lpstr>
      <vt:lpstr>已完成工作</vt:lpstr>
      <vt:lpstr>已完成工作</vt:lpstr>
      <vt:lpstr>已完成工作</vt:lpstr>
      <vt:lpstr>程序演示</vt:lpstr>
      <vt:lpstr>程序演示</vt:lpstr>
      <vt:lpstr>程序演示</vt:lpstr>
      <vt:lpstr>程序演示</vt:lpstr>
      <vt:lpstr>程序演示</vt:lpstr>
      <vt:lpstr>程序演示</vt:lpstr>
      <vt:lpstr>遇到问题</vt:lpstr>
      <vt:lpstr>下一步计划</vt:lpstr>
      <vt:lpstr>感谢您的聆听！</vt:lpstr>
    </vt:vector>
  </TitlesOfParts>
  <Company>合肥工业大学计算机与信息学院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毕业设计中期检查</dc:title>
  <dc:creator>luqiang</dc:creator>
  <cp:lastModifiedBy>nightelf</cp:lastModifiedBy>
  <cp:revision>194</cp:revision>
  <dcterms:created xsi:type="dcterms:W3CDTF">2023-04-16T06:10:48Z</dcterms:created>
  <dcterms:modified xsi:type="dcterms:W3CDTF">2023-04-16T06:10:48Z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E64221E268334E9B831C41F9807E1256</vt:lpwstr>
  </property>
</Properties>
</file>